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56" r:id="rId5"/>
    <p:sldId id="261" r:id="rId6"/>
    <p:sldId id="257" r:id="rId7"/>
    <p:sldId id="259" r:id="rId8"/>
    <p:sldId id="275" r:id="rId9"/>
    <p:sldId id="269" r:id="rId10"/>
    <p:sldId id="270" r:id="rId11"/>
    <p:sldId id="271" r:id="rId12"/>
    <p:sldId id="272" r:id="rId13"/>
    <p:sldId id="273" r:id="rId14"/>
    <p:sldId id="274" r:id="rId15"/>
    <p:sldId id="262" r:id="rId16"/>
    <p:sldId id="263" r:id="rId17"/>
    <p:sldId id="260" r:id="rId18"/>
    <p:sldId id="265" r:id="rId19"/>
    <p:sldId id="280" r:id="rId20"/>
    <p:sldId id="285" r:id="rId21"/>
    <p:sldId id="267" r:id="rId22"/>
    <p:sldId id="283" r:id="rId23"/>
    <p:sldId id="282" r:id="rId24"/>
    <p:sldId id="264" r:id="rId25"/>
    <p:sldId id="276" r:id="rId26"/>
    <p:sldId id="277" r:id="rId27"/>
    <p:sldId id="284" r:id="rId28"/>
    <p:sldId id="291" r:id="rId29"/>
    <p:sldId id="268" r:id="rId30"/>
    <p:sldId id="286" r:id="rId31"/>
    <p:sldId id="287" r:id="rId32"/>
    <p:sldId id="288" r:id="rId33"/>
    <p:sldId id="289" r:id="rId34"/>
    <p:sldId id="290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off, Aditya" initials="SA" lastIdx="19" clrIdx="0">
    <p:extLst>
      <p:ext uri="{19B8F6BF-5375-455C-9EA6-DF929625EA0E}">
        <p15:presenceInfo xmlns:p15="http://schemas.microsoft.com/office/powerpoint/2012/main" userId="Shroff, Adit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5102"/>
  </p:normalViewPr>
  <p:slideViewPr>
    <p:cSldViewPr snapToGrid="0" snapToObjects="1">
      <p:cViewPr varScale="1">
        <p:scale>
          <a:sx n="62" d="100"/>
          <a:sy n="62" d="100"/>
        </p:scale>
        <p:origin x="8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0:57:55.107" idx="1">
    <p:pos x="10" y="10"/>
    <p:text>So the UP are in patients from lgr3 in cluster 2 that you have higlighted right and the DOWN are enriched in the patients from Lgr2 in cluster 3 right?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26:43.238" idx="18">
    <p:pos x="10" y="10"/>
    <p:text>as we discussed can you please apply the 17 genes to all the different patient catogories we discussed. like IDH mut only, LGG only. LGG CODEL. LGG non-CODEL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28:27.033" idx="19">
    <p:pos x="10" y="10"/>
    <p:text>so these gene are enriched in C1a subset which represents 47 patients and these have worst survival right?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00:22.436" idx="2">
    <p:pos x="10" y="10"/>
    <p:text>Is it possible to have cluster in the order of 1 4 3  and then the WT cluster 2? also how many patients are in each cluster and how many of them are triple mutants?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03:01.743" idx="3">
    <p:pos x="10" y="10"/>
    <p:text>Is it possible to have cluster in the order of 1 4 3  and then the WT cluster 2? also how many patients are in each cluster and how many of them are triple mutants?</p:text>
    <p:extLst>
      <p:ext uri="{C676402C-5697-4E1C-873F-D02D1690AC5C}">
        <p15:threadingInfo xmlns:p15="http://schemas.microsoft.com/office/powerpoint/2012/main" timeZoneBias="0"/>
      </p:ext>
    </p:extLst>
  </p:cm>
  <p:cm authorId="1" dt="2021-03-11T11:03:23.175" idx="4">
    <p:pos x="146" y="146"/>
    <p:text>if we use this heatmap maybe you need split the cluster 4 in two clusters as present WHO standards we already seperate the CODEL patients from non-CODEL patients.</p:text>
    <p:extLst>
      <p:ext uri="{C676402C-5697-4E1C-873F-D02D1690AC5C}">
        <p15:threadingInfo xmlns:p15="http://schemas.microsoft.com/office/powerpoint/2012/main" timeZoneBias="0"/>
      </p:ext>
    </p:extLst>
  </p:cm>
  <p:cm authorId="1" dt="2021-03-11T11:05:31.989" idx="5">
    <p:pos x="282" y="282"/>
    <p:text>Mostly we will use this one in the supplementary fig.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08:50.191" idx="6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09:18.029" idx="7">
    <p:pos x="10" y="10"/>
    <p:text>you should only use IDH mut patients as C1a vs C1b comparison is developed from only mut samples.</p:text>
    <p:extLst>
      <p:ext uri="{C676402C-5697-4E1C-873F-D02D1690AC5C}">
        <p15:threadingInfo xmlns:p15="http://schemas.microsoft.com/office/powerpoint/2012/main" timeZoneBias="0"/>
      </p:ext>
    </p:extLst>
  </p:cm>
  <p:cm authorId="1" dt="2021-03-11T11:10:08.984" idx="8">
    <p:pos x="146" y="146"/>
    <p:text>as we discussed looks like alot if not most of the Lg3 cluster is represented by c1b sign. and the lgr2 cluster is c1a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12:03.297" idx="9">
    <p:pos x="10" y="10"/>
    <p:text>this makes it clear... i think this makes it clear and is brillaint as we can say cluster 2 and cluster 3 patients are represented by C1b signature = X number of patients.</p:text>
    <p:extLst>
      <p:ext uri="{C676402C-5697-4E1C-873F-D02D1690AC5C}">
        <p15:threadingInfo xmlns:p15="http://schemas.microsoft.com/office/powerpoint/2012/main" timeZoneBias="0"/>
      </p:ext>
    </p:extLst>
  </p:cm>
  <p:cm authorId="1" dt="2021-03-11T11:20:02.179" idx="10">
    <p:pos x="146" y="146"/>
    <p:text>c1a signature represents X = number of patients fro,m cluster 1 and the rest of cluster 1 patients have a more heterogeneous signature.</p:text>
    <p:extLst>
      <p:ext uri="{C676402C-5697-4E1C-873F-D02D1690AC5C}">
        <p15:threadingInfo xmlns:p15="http://schemas.microsoft.com/office/powerpoint/2012/main" timeZoneBias="0"/>
      </p:ext>
    </p:extLst>
  </p:cm>
  <p:cm authorId="1" dt="2021-03-11T11:21:37.162" idx="11">
    <p:pos x="282" y="282"/>
    <p:text>so this signature = 1556 genes right?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22:36.663" idx="12">
    <p:pos x="10" y="10"/>
    <p:text>so blue here are genes enriched in C1b right?</p:text>
    <p:extLst>
      <p:ext uri="{C676402C-5697-4E1C-873F-D02D1690AC5C}">
        <p15:threadingInfo xmlns:p15="http://schemas.microsoft.com/office/powerpoint/2012/main" timeZoneBias="0"/>
      </p:ext>
    </p:extLst>
  </p:cm>
  <p:cm authorId="1" dt="2021-03-11T11:23:02.919" idx="13">
    <p:pos x="146" y="146"/>
    <p:text>as we discussed LGG IDH1 looks just like Rays analysis with applying c1b enrichment genes.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24:14.479" idx="14">
    <p:pos x="10" y="10"/>
    <p:text/>
    <p:extLst>
      <p:ext uri="{C676402C-5697-4E1C-873F-D02D1690AC5C}">
        <p15:threadingInfo xmlns:p15="http://schemas.microsoft.com/office/powerpoint/2012/main" timeZoneBias="0"/>
      </p:ext>
    </p:extLst>
  </p:cm>
  <p:cm authorId="1" dt="2021-03-11T11:24:59.697" idx="15">
    <p:pos x="10" y="146"/>
    <p:text>this cox analysis you are using is univariant righ?</p:text>
    <p:extLst>
      <p:ext uri="{C676402C-5697-4E1C-873F-D02D1690AC5C}">
        <p15:threadingInfo xmlns:p15="http://schemas.microsoft.com/office/powerpoint/2012/main" timeZoneBias="0">
          <p15:parentCm authorId="1" idx="14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1:25:38.422" idx="16">
    <p:pos x="10" y="10"/>
    <p:text>same comments as slide 20.</p:text>
    <p:extLst>
      <p:ext uri="{C676402C-5697-4E1C-873F-D02D1690AC5C}">
        <p15:threadingInfo xmlns:p15="http://schemas.microsoft.com/office/powerpoint/2012/main" timeZoneBias="0"/>
      </p:ext>
    </p:extLst>
  </p:cm>
  <p:cm authorId="1" dt="2021-03-11T11:25:55.942" idx="17">
    <p:pos x="146" y="146"/>
    <p:text>also this signature = 337 genes seems more fesible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87976-32B0-EF49-B050-2D1CD8E4627D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F5D25-298D-4F43-B76D-5ABA831A7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CF5D25-298D-4F43-B76D-5ABA831A73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5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D2BE-6BCA-DA49-AE09-16E842385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8576F-7CAD-1F4E-95A4-0D5FCB931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801F8-EC6C-1A4C-8270-D5556093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9A485-DCE6-3E4B-9AD4-4E05619B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FF8D-D526-4144-A128-79E24792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8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800A-6EB9-FC4D-97FE-56229C9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647D7-B575-6B4B-9D21-589ADE903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2B4DE-2297-7940-9CD3-15E90370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3D652-F285-AC42-8DB8-A1BF64FE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0693-0023-C641-BB72-C31A72B8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452B8-B430-4543-AFFA-E5FE963D1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47B70-641D-0A40-BC93-009DC141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6818C-2594-464F-B019-8A7768B0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BDE2-774B-644A-B0B8-8E061637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7E3B7-600A-0B47-A75E-3BCBB938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5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CDF2-F8F1-4648-9F56-A4B3FF6C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080C-317F-E045-B16B-7AA3087AF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F418B-342B-204D-B0C3-48555508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B62B2-756E-4C4D-B6AA-3CA4ABB7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13A0D-A911-0C4F-B5D7-2E0C446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6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87B8-A241-4649-87B2-466320B8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3D4B7-EA1E-DF4F-A21C-41A8750EB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B4FC9-F282-D04F-8321-192B73A5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547A-A7AC-B14D-8382-15861FE9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0B309-B845-9E43-AD80-D7E49A4C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9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D4A6-1BFE-164C-BEF2-02330A76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426F-2C63-924A-BB02-DA3EDEF15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393C3-218E-8F4F-9EC2-FD67CCB6B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31CB2-FA1E-6B48-A69A-A13301A3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AFFA7-2137-FF40-B177-E2A789BF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5AB2F-D412-CE49-B2CB-FC2DB9D2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8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7F7F-A29D-264D-BA06-ACD84B66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22EA-7BCA-F34D-96AC-C2A2F7C35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5F766-A756-234C-BC0E-E0D02FB1E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639E5-2906-4C45-B41C-A82D71D6B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B4212-3104-1B48-9BCF-6D80A81BE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96B8F-9C84-D040-B96F-62F21055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CE0C7C-41B7-0941-A98E-5D9B7448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DA2F3-C987-3E4C-A6F5-EE80498F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6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567A-4C7F-8645-A2FD-B91B8008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27B21-A395-8040-83BC-2EE4DE96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69CA9-3812-094D-BFBC-B4F928A2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72F04-23DC-8346-B152-2B9872A9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C5B72-A41F-574B-8DAC-7CA2DF7B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EFC9E-6F8A-E542-9ADA-8817A972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3D7FE-4AF1-CB41-AA42-D603A65C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2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40E-08D8-6B4A-BFDE-C3D44E6A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C3F3-4B57-0842-BA98-7FF66E04C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1E1DF-35B6-3B4F-8F39-17FFBB22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1E961-A259-DC4E-A992-9081E43B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EAA9F-2B52-754A-9B23-C6674F52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33A98-411D-AF4C-BACF-C9299F43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391E-E7A6-7B41-8F34-5150D476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2B355-4CAC-014D-8C27-5C8C54854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D237-0B08-C647-A46A-BE0E2E92F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4B93-441D-7944-B828-1176B920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793B3-7F7B-604E-9362-395B6B03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54480-2D6E-2A45-8D10-805C269F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ADBFD-8868-3C42-8498-A3491699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BDF3-1C1D-BF4D-83A0-C20671D4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18360-D01C-8541-93ED-A3CF9116A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7F453-A181-AC46-8D34-C0F4D16AA056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5FB3-31C4-964E-80FA-3143BFE07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0174-CA94-C342-9628-947A2E1C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EB834-A029-8E40-9FAC-605E4B424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6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8.xm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0.xm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0FBAA9-677C-464F-A097-82B990FED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5834" y="2424880"/>
            <a:ext cx="9144000" cy="1655762"/>
          </a:xfrm>
        </p:spPr>
        <p:txBody>
          <a:bodyPr/>
          <a:lstStyle/>
          <a:p>
            <a:r>
              <a:rPr lang="en-US" dirty="0"/>
              <a:t>02/04/2021</a:t>
            </a:r>
          </a:p>
        </p:txBody>
      </p:sp>
    </p:spTree>
    <p:extLst>
      <p:ext uri="{BB962C8B-B14F-4D97-AF65-F5344CB8AC3E}">
        <p14:creationId xmlns:p14="http://schemas.microsoft.com/office/powerpoint/2010/main" val="101390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15FBF-088D-704C-BC1A-D0EFDF2F6D8F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 + 2 filtering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55A33-50E8-154B-A00B-A750055871FA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78F0570-E3A0-A84C-8DB5-23138FB0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694"/>
            <a:ext cx="6936377" cy="5716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6CEAC-CB07-924A-A7B6-3034DE206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331" y="793748"/>
            <a:ext cx="3557352" cy="30810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AC95C-BDDA-1A47-9CA6-4A8596C8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815" y="3822080"/>
            <a:ext cx="3179192" cy="23810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FB437B-79BD-0241-BA1C-24AEA31C7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6045" y="3838603"/>
            <a:ext cx="2865988" cy="28230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0B5569-B643-8249-B03D-56D357D50AAF}"/>
              </a:ext>
            </a:extLst>
          </p:cNvPr>
          <p:cNvSpPr txBox="1"/>
          <p:nvPr/>
        </p:nvSpPr>
        <p:spPr>
          <a:xfrm>
            <a:off x="2105673" y="713635"/>
            <a:ext cx="15834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N.Genes</a:t>
            </a:r>
            <a:r>
              <a:rPr lang="en-US" dirty="0"/>
              <a:t> = 373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D6BF1-CFB1-6F43-ADD8-4ECFF029E23C}"/>
              </a:ext>
            </a:extLst>
          </p:cNvPr>
          <p:cNvSpPr txBox="1"/>
          <p:nvPr/>
        </p:nvSpPr>
        <p:spPr>
          <a:xfrm>
            <a:off x="8245776" y="368296"/>
            <a:ext cx="24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GBM + LGG </a:t>
            </a:r>
          </a:p>
          <a:p>
            <a:pPr algn="ctr"/>
            <a:r>
              <a:rPr lang="en-US" sz="1200" u="sng" dirty="0"/>
              <a:t>(IDH1 + ATRX + TP53 vs REST)</a:t>
            </a:r>
          </a:p>
        </p:txBody>
      </p:sp>
    </p:spTree>
    <p:extLst>
      <p:ext uri="{BB962C8B-B14F-4D97-AF65-F5344CB8AC3E}">
        <p14:creationId xmlns:p14="http://schemas.microsoft.com/office/powerpoint/2010/main" val="398466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15FBF-088D-704C-BC1A-D0EFDF2F6D8F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 + 2 filtering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55A33-50E8-154B-A00B-A750055871FA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BC5A1-D7A1-C54A-99CF-51623C472E90}"/>
              </a:ext>
            </a:extLst>
          </p:cNvPr>
          <p:cNvSpPr/>
          <p:nvPr/>
        </p:nvSpPr>
        <p:spPr>
          <a:xfrm>
            <a:off x="902043" y="1154121"/>
            <a:ext cx="2940908" cy="242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2F7F5-A4E1-C448-9700-38E2EE05F5D2}"/>
              </a:ext>
            </a:extLst>
          </p:cNvPr>
          <p:cNvSpPr/>
          <p:nvPr/>
        </p:nvSpPr>
        <p:spPr>
          <a:xfrm>
            <a:off x="4053016" y="845614"/>
            <a:ext cx="2767914" cy="30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E2DC6B9-F74F-8B45-A41B-5C5A07C6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9" y="922899"/>
            <a:ext cx="7221583" cy="57038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197E6C-CB2E-9948-A390-3B7B40DE04F2}"/>
              </a:ext>
            </a:extLst>
          </p:cNvPr>
          <p:cNvSpPr/>
          <p:nvPr/>
        </p:nvSpPr>
        <p:spPr>
          <a:xfrm>
            <a:off x="4053016" y="1045029"/>
            <a:ext cx="2491475" cy="351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403C8D-D556-0D49-9C3F-45B9B7B5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83" y="1045029"/>
            <a:ext cx="3282248" cy="3358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DEDD1-9407-C94A-8F8C-46A3BBCF0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00570"/>
            <a:ext cx="3062066" cy="218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4DBF9-4029-6147-953E-C7817EE64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217" y="4330612"/>
            <a:ext cx="2512513" cy="2519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0ED0D-C4E0-874B-8668-13C81A18A8CB}"/>
              </a:ext>
            </a:extLst>
          </p:cNvPr>
          <p:cNvSpPr txBox="1"/>
          <p:nvPr/>
        </p:nvSpPr>
        <p:spPr>
          <a:xfrm>
            <a:off x="8245776" y="368296"/>
            <a:ext cx="24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GBM + LGG </a:t>
            </a:r>
          </a:p>
          <a:p>
            <a:pPr algn="ctr"/>
            <a:r>
              <a:rPr lang="en-US" sz="1200" u="sng" dirty="0"/>
              <a:t>(IDH1 + ATRX + TP53 vs REST)</a:t>
            </a:r>
          </a:p>
        </p:txBody>
      </p:sp>
    </p:spTree>
    <p:extLst>
      <p:ext uri="{BB962C8B-B14F-4D97-AF65-F5344CB8AC3E}">
        <p14:creationId xmlns:p14="http://schemas.microsoft.com/office/powerpoint/2010/main" val="212950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1E35-7F00-1A41-A9E7-2A39824E1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C1A vs C1B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CB349-96BC-784A-91E2-46564BE93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2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7FCD4-C65F-4B4B-B0C3-BF897296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71" y="0"/>
            <a:ext cx="6922873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A574F6-038C-234B-956B-B570664AA8F6}"/>
              </a:ext>
            </a:extLst>
          </p:cNvPr>
          <p:cNvCxnSpPr/>
          <p:nvPr/>
        </p:nvCxnSpPr>
        <p:spPr>
          <a:xfrm>
            <a:off x="3666661" y="3911160"/>
            <a:ext cx="6537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83981C-F301-A047-B68E-8BF5B7EFC1FC}"/>
              </a:ext>
            </a:extLst>
          </p:cNvPr>
          <p:cNvCxnSpPr>
            <a:cxnSpLocks/>
          </p:cNvCxnSpPr>
          <p:nvPr/>
        </p:nvCxnSpPr>
        <p:spPr>
          <a:xfrm>
            <a:off x="6149537" y="358346"/>
            <a:ext cx="0" cy="56562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7CB0BC9-DA99-014C-B592-299BC30FABD0}"/>
              </a:ext>
            </a:extLst>
          </p:cNvPr>
          <p:cNvSpPr/>
          <p:nvPr/>
        </p:nvSpPr>
        <p:spPr>
          <a:xfrm>
            <a:off x="8163590" y="4830582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Adi_9_IR132H_AP_N6_R3</a:t>
            </a:r>
          </a:p>
        </p:txBody>
      </p:sp>
    </p:spTree>
    <p:extLst>
      <p:ext uri="{BB962C8B-B14F-4D97-AF65-F5344CB8AC3E}">
        <p14:creationId xmlns:p14="http://schemas.microsoft.com/office/powerpoint/2010/main" val="67144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24DCA8-F506-C740-8E70-8800C8DE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9" y="3753384"/>
            <a:ext cx="3027324" cy="3027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877A3-4442-584B-8170-B14F17A6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76" y="3268363"/>
            <a:ext cx="4085950" cy="4046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7244AE-340A-6B44-AC14-B770944D95CF}"/>
              </a:ext>
            </a:extLst>
          </p:cNvPr>
          <p:cNvSpPr/>
          <p:nvPr/>
        </p:nvSpPr>
        <p:spPr>
          <a:xfrm>
            <a:off x="3079897" y="-531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u="sng" dirty="0"/>
              <a:t>Number of genes DEGs between C1A and C1B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BD40C-A33E-0845-A329-57367B6DCCE3}"/>
              </a:ext>
            </a:extLst>
          </p:cNvPr>
          <p:cNvSpPr txBox="1"/>
          <p:nvPr/>
        </p:nvSpPr>
        <p:spPr>
          <a:xfrm>
            <a:off x="416304" y="613042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November 11/11/2020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50AAE-F2E7-394D-8B1A-C0932B2A347D}"/>
              </a:ext>
            </a:extLst>
          </p:cNvPr>
          <p:cNvSpPr txBox="1"/>
          <p:nvPr/>
        </p:nvSpPr>
        <p:spPr>
          <a:xfrm>
            <a:off x="416304" y="2076193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February 02/04/2021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ECF2803-6036-594C-87F3-590C96A8C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59294"/>
              </p:ext>
            </p:extLst>
          </p:nvPr>
        </p:nvGraphicFramePr>
        <p:xfrm>
          <a:off x="0" y="2506280"/>
          <a:ext cx="11872587" cy="9227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6830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adi_february_2021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1854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76FED88-97DB-444D-A975-EA7FA82C164F}"/>
              </a:ext>
            </a:extLst>
          </p:cNvPr>
          <p:cNvSpPr/>
          <p:nvPr/>
        </p:nvSpPr>
        <p:spPr>
          <a:xfrm>
            <a:off x="2759318" y="3580570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C04D2B-9FCD-534D-A254-A58C583C7C07}"/>
              </a:ext>
            </a:extLst>
          </p:cNvPr>
          <p:cNvSpPr/>
          <p:nvPr/>
        </p:nvSpPr>
        <p:spPr>
          <a:xfrm>
            <a:off x="3013290" y="3939995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167CA-F921-B24A-8847-E95711B2F620}"/>
              </a:ext>
            </a:extLst>
          </p:cNvPr>
          <p:cNvSpPr/>
          <p:nvPr/>
        </p:nvSpPr>
        <p:spPr>
          <a:xfrm>
            <a:off x="3846351" y="6253045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7 %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FE257-B1A8-1945-A268-97F817D23361}"/>
              </a:ext>
            </a:extLst>
          </p:cNvPr>
          <p:cNvSpPr/>
          <p:nvPr/>
        </p:nvSpPr>
        <p:spPr>
          <a:xfrm>
            <a:off x="7054006" y="3489755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3B793F-5D03-1449-8025-8CF029387EC3}"/>
              </a:ext>
            </a:extLst>
          </p:cNvPr>
          <p:cNvSpPr/>
          <p:nvPr/>
        </p:nvSpPr>
        <p:spPr>
          <a:xfrm>
            <a:off x="7307978" y="3849180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444DBB-84DE-224C-AEAE-F9FE543040FA}"/>
              </a:ext>
            </a:extLst>
          </p:cNvPr>
          <p:cNvSpPr/>
          <p:nvPr/>
        </p:nvSpPr>
        <p:spPr>
          <a:xfrm>
            <a:off x="8059947" y="6411376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1 %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9D733C2-3038-9443-9EA1-AE65BE48E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46359"/>
              </p:ext>
            </p:extLst>
          </p:nvPr>
        </p:nvGraphicFramePr>
        <p:xfrm>
          <a:off x="-1" y="1044222"/>
          <a:ext cx="11872587" cy="9419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7022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  <a:highlight>
                            <a:srgbClr val="008000"/>
                          </a:highlight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DESeq2_rmv5_Adi18_10_22_CSHS15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2215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838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146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1771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112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1345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585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82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1049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490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8000"/>
                          </a:highlight>
                        </a:rPr>
                        <a:t>55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8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43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1FE2E5-0F02-4947-8F1C-230A5B7F4B15}"/>
              </a:ext>
            </a:extLst>
          </p:cNvPr>
          <p:cNvSpPr/>
          <p:nvPr/>
        </p:nvSpPr>
        <p:spPr>
          <a:xfrm>
            <a:off x="1055114" y="80034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D44E8F-8FC1-B747-9E98-A7BC0BDD3848}"/>
              </a:ext>
            </a:extLst>
          </p:cNvPr>
          <p:cNvSpPr/>
          <p:nvPr/>
        </p:nvSpPr>
        <p:spPr>
          <a:xfrm>
            <a:off x="9183683" y="54634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2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527F3F-1D96-6043-A30E-5B71E683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407"/>
            <a:ext cx="3869473" cy="6034357"/>
          </a:xfrm>
          <a:prstGeom prst="rect">
            <a:avLst/>
          </a:prstGeom>
        </p:spPr>
      </p:pic>
      <p:pic>
        <p:nvPicPr>
          <p:cNvPr id="14" name="Picture 1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CD4FEC40-F4F8-4949-9DA0-2EBF6045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47" y="689406"/>
            <a:ext cx="4022905" cy="6034358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0590F584-B1ED-3E4C-BE19-BD307A58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228" y="555172"/>
            <a:ext cx="4201885" cy="63028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0F111D-4BD3-1740-B0A8-B539B9B593D0}"/>
              </a:ext>
            </a:extLst>
          </p:cNvPr>
          <p:cNvSpPr/>
          <p:nvPr/>
        </p:nvSpPr>
        <p:spPr>
          <a:xfrm>
            <a:off x="4877814" y="80034"/>
            <a:ext cx="2432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/>
              <a:t>q.value</a:t>
            </a:r>
            <a:r>
              <a:rPr lang="en-US" b="1" u="sng" dirty="0"/>
              <a:t> 0.0001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94B191-35F2-6E45-860D-0F8CD7F875E1}"/>
              </a:ext>
            </a:extLst>
          </p:cNvPr>
          <p:cNvSpPr/>
          <p:nvPr/>
        </p:nvSpPr>
        <p:spPr>
          <a:xfrm>
            <a:off x="8107452" y="689406"/>
            <a:ext cx="711428" cy="539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212F4-1C83-3942-8106-094623330374}"/>
              </a:ext>
            </a:extLst>
          </p:cNvPr>
          <p:cNvSpPr/>
          <p:nvPr/>
        </p:nvSpPr>
        <p:spPr>
          <a:xfrm>
            <a:off x="3311680" y="2525876"/>
            <a:ext cx="55686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 err="1"/>
              <a:t>q.value</a:t>
            </a:r>
            <a:r>
              <a:rPr lang="en-US" sz="4800" b="1" u="sng" dirty="0"/>
              <a:t> 0.05 and </a:t>
            </a:r>
            <a:r>
              <a:rPr lang="en-US" sz="4800" b="1" u="sng" dirty="0" err="1"/>
              <a:t>lfc</a:t>
            </a:r>
            <a:r>
              <a:rPr lang="en-US" sz="4800" b="1" u="sng" dirty="0"/>
              <a:t> 1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49800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58A8-7A94-324B-94BB-1251C4F4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08" y="0"/>
            <a:ext cx="3939686" cy="322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A490AB-CE3C-E44F-B8BD-F2084C62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07" y="3333307"/>
            <a:ext cx="3442088" cy="34290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9A7945-C06A-FC4C-93F0-EE32E2F9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224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CE581-EAEF-B142-860D-5C92B395C87D}"/>
              </a:ext>
            </a:extLst>
          </p:cNvPr>
          <p:cNvSpPr txBox="1"/>
          <p:nvPr/>
        </p:nvSpPr>
        <p:spPr>
          <a:xfrm>
            <a:off x="148735" y="304800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1854 </a:t>
            </a:r>
          </a:p>
        </p:txBody>
      </p:sp>
    </p:spTree>
    <p:extLst>
      <p:ext uri="{BB962C8B-B14F-4D97-AF65-F5344CB8AC3E}">
        <p14:creationId xmlns:p14="http://schemas.microsoft.com/office/powerpoint/2010/main" val="387099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666CA89-EC8C-E347-AC3E-6B6E7E9D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947"/>
            <a:ext cx="6407492" cy="5125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0331-2663-AB4B-BEDC-93C3BC19F8C0}"/>
              </a:ext>
            </a:extLst>
          </p:cNvPr>
          <p:cNvSpPr/>
          <p:nvPr/>
        </p:nvSpPr>
        <p:spPr>
          <a:xfrm>
            <a:off x="4863777" y="0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EA3DE-D1E0-AB47-9188-7BB722146435}"/>
              </a:ext>
            </a:extLst>
          </p:cNvPr>
          <p:cNvSpPr txBox="1"/>
          <p:nvPr/>
        </p:nvSpPr>
        <p:spPr>
          <a:xfrm>
            <a:off x="127714" y="702616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1556 </a:t>
            </a: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C551856-DBFD-1848-980D-CCFE1411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80" y="1544927"/>
            <a:ext cx="6018613" cy="48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0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C7D2B28-8BD8-3848-9C66-12B0CBFB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76200"/>
            <a:ext cx="85725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10A463-C75F-4E4E-848D-4592AE5CE369}"/>
              </a:ext>
            </a:extLst>
          </p:cNvPr>
          <p:cNvSpPr/>
          <p:nvPr/>
        </p:nvSpPr>
        <p:spPr>
          <a:xfrm>
            <a:off x="3296093" y="0"/>
            <a:ext cx="3657600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38E36-6BD3-824B-B7C5-2DEE33E14EF3}"/>
              </a:ext>
            </a:extLst>
          </p:cNvPr>
          <p:cNvSpPr/>
          <p:nvPr/>
        </p:nvSpPr>
        <p:spPr>
          <a:xfrm>
            <a:off x="3387931" y="0"/>
            <a:ext cx="5052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LGG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4553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1E35-7F00-1A41-A9E7-2A39824E1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C1 vs C2</a:t>
            </a:r>
          </a:p>
        </p:txBody>
      </p:sp>
    </p:spTree>
    <p:extLst>
      <p:ext uri="{BB962C8B-B14F-4D97-AF65-F5344CB8AC3E}">
        <p14:creationId xmlns:p14="http://schemas.microsoft.com/office/powerpoint/2010/main" val="139670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995C7CA-8C4D-4D42-8F78-A5F24673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96" y="0"/>
            <a:ext cx="85725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C3AC5B-EFEB-F348-8695-A78FAAD1E893}"/>
              </a:ext>
            </a:extLst>
          </p:cNvPr>
          <p:cNvSpPr/>
          <p:nvPr/>
        </p:nvSpPr>
        <p:spPr>
          <a:xfrm>
            <a:off x="3498111" y="0"/>
            <a:ext cx="3455582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1BB20-6066-7242-85CB-72978A1CC329}"/>
              </a:ext>
            </a:extLst>
          </p:cNvPr>
          <p:cNvSpPr/>
          <p:nvPr/>
        </p:nvSpPr>
        <p:spPr>
          <a:xfrm>
            <a:off x="3993986" y="0"/>
            <a:ext cx="4398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LGG IDH+ ATRX + TP53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5647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897153-605B-1946-9042-69460D5C8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17" y="902045"/>
            <a:ext cx="3802683" cy="313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F309B-371E-E343-AAD9-45929C68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32" y="961008"/>
            <a:ext cx="3545859" cy="3077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29092-7B83-C24D-B0DF-51D53FD09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84" y="902045"/>
            <a:ext cx="3545858" cy="3136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273448" y="0"/>
            <a:ext cx="69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 </a:t>
            </a:r>
            <a:r>
              <a:rPr lang="en-US" b="1" u="sng" dirty="0" err="1"/>
              <a:t>cut.off</a:t>
            </a:r>
            <a:r>
              <a:rPr lang="en-US" b="1" u="sng" dirty="0"/>
              <a:t>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9C7DD-C3FF-304C-9CFD-456594925142}"/>
              </a:ext>
            </a:extLst>
          </p:cNvPr>
          <p:cNvSpPr txBox="1"/>
          <p:nvPr/>
        </p:nvSpPr>
        <p:spPr>
          <a:xfrm>
            <a:off x="2859201" y="1065428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174</a:t>
            </a:r>
          </a:p>
          <a:p>
            <a:r>
              <a:rPr lang="en-US" dirty="0"/>
              <a:t>Down: 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2740F-2876-6F4F-BD1F-72F233C3844C}"/>
              </a:ext>
            </a:extLst>
          </p:cNvPr>
          <p:cNvSpPr txBox="1"/>
          <p:nvPr/>
        </p:nvSpPr>
        <p:spPr>
          <a:xfrm>
            <a:off x="7107016" y="1007173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68</a:t>
            </a:r>
          </a:p>
          <a:p>
            <a:r>
              <a:rPr lang="en-US" dirty="0"/>
              <a:t>Down: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BA2E-133F-4846-9150-54BBB8F9C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81" y="4056139"/>
            <a:ext cx="3093590" cy="2783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FFD6F3-77F7-3C44-85A3-2575722DE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267" y="4038600"/>
            <a:ext cx="3421923" cy="2818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DDD863-2BF7-1945-92E4-930C27CD2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416" y="4093427"/>
            <a:ext cx="2936961" cy="27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49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34F3B89-16CE-4A4C-A2F6-3F174297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54" y="902046"/>
            <a:ext cx="3220623" cy="3093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273448" y="0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 </a:t>
            </a:r>
          </a:p>
          <a:p>
            <a:pPr algn="ctr"/>
            <a:r>
              <a:rPr lang="en-US" b="1" u="sng" dirty="0"/>
              <a:t>(automatic </a:t>
            </a:r>
            <a:r>
              <a:rPr lang="en-US" b="1" u="sng" dirty="0" err="1"/>
              <a:t>thr</a:t>
            </a:r>
            <a:r>
              <a:rPr lang="en-US" b="1" u="sng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9C7DD-C3FF-304C-9CFD-456594925142}"/>
              </a:ext>
            </a:extLst>
          </p:cNvPr>
          <p:cNvSpPr txBox="1"/>
          <p:nvPr/>
        </p:nvSpPr>
        <p:spPr>
          <a:xfrm>
            <a:off x="2647118" y="1096232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174</a:t>
            </a:r>
          </a:p>
          <a:p>
            <a:r>
              <a:rPr lang="en-US" dirty="0"/>
              <a:t>Down: 17</a:t>
            </a:r>
          </a:p>
          <a:p>
            <a:r>
              <a:rPr lang="en-US" dirty="0"/>
              <a:t>C.O. = 0.4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76FCA-236C-2F4F-A98F-7F7F1C24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647" y="961008"/>
            <a:ext cx="3220623" cy="3097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02740F-2876-6F4F-BD1F-72F233C3844C}"/>
              </a:ext>
            </a:extLst>
          </p:cNvPr>
          <p:cNvSpPr txBox="1"/>
          <p:nvPr/>
        </p:nvSpPr>
        <p:spPr>
          <a:xfrm>
            <a:off x="6682206" y="1094658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68</a:t>
            </a:r>
          </a:p>
          <a:p>
            <a:r>
              <a:rPr lang="en-US" dirty="0"/>
              <a:t>Down: 4</a:t>
            </a:r>
          </a:p>
          <a:p>
            <a:r>
              <a:rPr lang="en-US" dirty="0"/>
              <a:t>C.O. = 0.35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D9995B-A73A-7C43-A3B1-D81D12DF2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064" y="976005"/>
            <a:ext cx="3681529" cy="3097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2FD68F-62F4-B54C-A0CC-7C093CAEC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41" y="4221426"/>
            <a:ext cx="3220623" cy="26365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A8D0E8-D3FC-5545-ABFB-CCDABFF5A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234" y="4221425"/>
            <a:ext cx="3365530" cy="26434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F049C5-896A-BD42-A59C-B93E7F99E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4373" y="4403007"/>
            <a:ext cx="3519219" cy="23860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8418FF5-1873-6A48-9D55-446624DC7035}"/>
              </a:ext>
            </a:extLst>
          </p:cNvPr>
          <p:cNvSpPr/>
          <p:nvPr/>
        </p:nvSpPr>
        <p:spPr>
          <a:xfrm>
            <a:off x="4293871" y="591676"/>
            <a:ext cx="3705626" cy="34816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0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773DEC-002A-B948-8B61-B2C48272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6" y="962040"/>
            <a:ext cx="6249139" cy="58959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273448" y="0"/>
            <a:ext cx="69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1 </a:t>
            </a:r>
            <a:r>
              <a:rPr lang="en-US" b="1" u="sng" dirty="0" err="1"/>
              <a:t>cut.off</a:t>
            </a:r>
            <a:r>
              <a:rPr lang="en-US" b="1" u="sng" dirty="0"/>
              <a:t> = 0.4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E1348-4DC3-8D48-B66B-086AA2827405}"/>
              </a:ext>
            </a:extLst>
          </p:cNvPr>
          <p:cNvSpPr txBox="1"/>
          <p:nvPr/>
        </p:nvSpPr>
        <p:spPr>
          <a:xfrm>
            <a:off x="5438220" y="1425192"/>
            <a:ext cx="212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68</a:t>
            </a:r>
          </a:p>
          <a:p>
            <a:r>
              <a:rPr lang="en-US" dirty="0"/>
              <a:t>Down: 4</a:t>
            </a:r>
          </a:p>
          <a:p>
            <a:r>
              <a:rPr lang="en-US" dirty="0"/>
              <a:t>C.O. = 0.35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8C2BB-AC71-8042-9D9B-C27359DEFBF5}"/>
              </a:ext>
            </a:extLst>
          </p:cNvPr>
          <p:cNvSpPr txBox="1"/>
          <p:nvPr/>
        </p:nvSpPr>
        <p:spPr>
          <a:xfrm>
            <a:off x="7564675" y="532714"/>
            <a:ext cx="414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highlight>
                  <a:srgbClr val="008000"/>
                </a:highlight>
              </a:rPr>
              <a:t>Solution 1</a:t>
            </a:r>
          </a:p>
          <a:p>
            <a:endParaRPr lang="en-US" sz="2400" u="sng" dirty="0"/>
          </a:p>
          <a:p>
            <a:r>
              <a:rPr lang="en-US" sz="2400" dirty="0" err="1"/>
              <a:t>q.value</a:t>
            </a:r>
            <a:r>
              <a:rPr lang="en-US" sz="2400" dirty="0"/>
              <a:t> DEGs = 0.05</a:t>
            </a:r>
          </a:p>
          <a:p>
            <a:r>
              <a:rPr lang="en-US" sz="2400" dirty="0"/>
              <a:t>LFC DEGs = 1</a:t>
            </a:r>
          </a:p>
          <a:p>
            <a:r>
              <a:rPr lang="en-US" sz="2400" dirty="0" err="1"/>
              <a:t>p.value</a:t>
            </a:r>
            <a:r>
              <a:rPr lang="en-US" sz="2400" dirty="0"/>
              <a:t> </a:t>
            </a:r>
            <a:r>
              <a:rPr lang="en-US" sz="2400" dirty="0" err="1"/>
              <a:t>coxph</a:t>
            </a:r>
            <a:r>
              <a:rPr lang="en-US" sz="2400" dirty="0"/>
              <a:t> = 0.01</a:t>
            </a:r>
          </a:p>
          <a:p>
            <a:r>
              <a:rPr lang="en-US" sz="2400" dirty="0"/>
              <a:t>C.O. = 0.35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E7F4D-C873-3440-A3DA-11287BCD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48" y="2808834"/>
            <a:ext cx="4168617" cy="4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76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212F4-1C83-3942-8106-094623330374}"/>
              </a:ext>
            </a:extLst>
          </p:cNvPr>
          <p:cNvSpPr/>
          <p:nvPr/>
        </p:nvSpPr>
        <p:spPr>
          <a:xfrm>
            <a:off x="3311680" y="2525876"/>
            <a:ext cx="55686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u="sng" dirty="0"/>
              <a:t>CompC1AvsC1B</a:t>
            </a:r>
          </a:p>
          <a:p>
            <a:r>
              <a:rPr lang="en-US" sz="4800" b="1" u="sng" dirty="0" err="1"/>
              <a:t>q.value</a:t>
            </a:r>
            <a:r>
              <a:rPr lang="en-US" sz="4800" b="1" u="sng" dirty="0"/>
              <a:t> 0.05 and </a:t>
            </a:r>
            <a:r>
              <a:rPr lang="en-US" sz="4800" b="1" u="sng" dirty="0" err="1"/>
              <a:t>lfc</a:t>
            </a:r>
            <a:r>
              <a:rPr lang="en-US" sz="4800" b="1" u="sng" dirty="0"/>
              <a:t> 2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23242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A93856CD-0666-D14C-8E9A-49B4A1AA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72" y="0"/>
            <a:ext cx="457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A210D0-FE28-6F47-AA3A-EBFCBA7B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233257" cy="3561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59ABD-8A91-DD44-B900-904277EE8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65" y="3678864"/>
            <a:ext cx="3070430" cy="3019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33EC7-153A-BD40-AC0C-A46942F4B954}"/>
              </a:ext>
            </a:extLst>
          </p:cNvPr>
          <p:cNvSpPr txBox="1"/>
          <p:nvPr/>
        </p:nvSpPr>
        <p:spPr>
          <a:xfrm>
            <a:off x="21020" y="94593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384 </a:t>
            </a:r>
          </a:p>
        </p:txBody>
      </p:sp>
    </p:spTree>
    <p:extLst>
      <p:ext uri="{BB962C8B-B14F-4D97-AF65-F5344CB8AC3E}">
        <p14:creationId xmlns:p14="http://schemas.microsoft.com/office/powerpoint/2010/main" val="736401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A0331-2663-AB4B-BEDC-93C3BC19F8C0}"/>
              </a:ext>
            </a:extLst>
          </p:cNvPr>
          <p:cNvSpPr/>
          <p:nvPr/>
        </p:nvSpPr>
        <p:spPr>
          <a:xfrm>
            <a:off x="4221512" y="0"/>
            <a:ext cx="3748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CompC1AvsC1B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</a:t>
            </a:r>
            <a:endParaRPr lang="en-US" u="sng" dirty="0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0F20565-02D9-8A41-80A2-BE702B8C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308"/>
            <a:ext cx="5841310" cy="5288692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06966B8-4F26-0D46-85D2-D9783FEC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61" y="1675988"/>
            <a:ext cx="6477515" cy="5182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45101-A34E-7E4D-9D0A-4124970653CA}"/>
              </a:ext>
            </a:extLst>
          </p:cNvPr>
          <p:cNvSpPr txBox="1"/>
          <p:nvPr/>
        </p:nvSpPr>
        <p:spPr>
          <a:xfrm>
            <a:off x="73572" y="601118"/>
            <a:ext cx="1513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 = 337 </a:t>
            </a:r>
          </a:p>
        </p:txBody>
      </p:sp>
    </p:spTree>
    <p:extLst>
      <p:ext uri="{BB962C8B-B14F-4D97-AF65-F5344CB8AC3E}">
        <p14:creationId xmlns:p14="http://schemas.microsoft.com/office/powerpoint/2010/main" val="4212203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0A463-C75F-4E4E-848D-4592AE5CE369}"/>
              </a:ext>
            </a:extLst>
          </p:cNvPr>
          <p:cNvSpPr/>
          <p:nvPr/>
        </p:nvSpPr>
        <p:spPr>
          <a:xfrm>
            <a:off x="3296093" y="0"/>
            <a:ext cx="3657600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38E36-6BD3-824B-B7C5-2DEE33E14EF3}"/>
              </a:ext>
            </a:extLst>
          </p:cNvPr>
          <p:cNvSpPr/>
          <p:nvPr/>
        </p:nvSpPr>
        <p:spPr>
          <a:xfrm>
            <a:off x="3387931" y="0"/>
            <a:ext cx="5052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LGG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</a:t>
            </a:r>
            <a:endParaRPr lang="en-US" u="sng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D7C05DC-71F4-B74B-A35E-084A4C528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53" y="369332"/>
            <a:ext cx="8011190" cy="6408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85337A-CF2A-4A42-BC23-3691A8C54F6C}"/>
              </a:ext>
            </a:extLst>
          </p:cNvPr>
          <p:cNvSpPr/>
          <p:nvPr/>
        </p:nvSpPr>
        <p:spPr>
          <a:xfrm>
            <a:off x="2977116" y="369332"/>
            <a:ext cx="4986670" cy="353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24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C3AC5B-EFEB-F348-8695-A78FAAD1E893}"/>
              </a:ext>
            </a:extLst>
          </p:cNvPr>
          <p:cNvSpPr/>
          <p:nvPr/>
        </p:nvSpPr>
        <p:spPr>
          <a:xfrm>
            <a:off x="3498111" y="0"/>
            <a:ext cx="3455582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1BB20-6066-7242-85CB-72978A1CC329}"/>
              </a:ext>
            </a:extLst>
          </p:cNvPr>
          <p:cNvSpPr/>
          <p:nvPr/>
        </p:nvSpPr>
        <p:spPr>
          <a:xfrm>
            <a:off x="3145128" y="-72630"/>
            <a:ext cx="590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CompC1AvsC1B LGG IDH+ ATRX + TP53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</a:t>
            </a:r>
            <a:endParaRPr lang="en-US" u="sng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004479-869C-E743-95FD-B518CF02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37" y="449048"/>
            <a:ext cx="8011190" cy="6408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A513DE-8AF7-FC49-B8BE-7AA97FBE1842}"/>
              </a:ext>
            </a:extLst>
          </p:cNvPr>
          <p:cNvSpPr/>
          <p:nvPr/>
        </p:nvSpPr>
        <p:spPr>
          <a:xfrm>
            <a:off x="3742661" y="467505"/>
            <a:ext cx="3211032" cy="276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5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87D5F6-357C-6C4F-A9B2-F7CB3875D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6"/>
          <a:stretch/>
        </p:blipFill>
        <p:spPr>
          <a:xfrm>
            <a:off x="4473808" y="885095"/>
            <a:ext cx="3158756" cy="3002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769675" y="2066874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855303" y="4721435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3157834" y="163382"/>
            <a:ext cx="695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 </a:t>
            </a:r>
            <a:r>
              <a:rPr lang="en-US" b="1" u="sng" dirty="0" err="1"/>
              <a:t>cut.off</a:t>
            </a:r>
            <a:r>
              <a:rPr lang="en-US" b="1" u="sng" dirty="0"/>
              <a:t>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037DC-9519-574D-977B-FA27610A18AD}"/>
              </a:ext>
            </a:extLst>
          </p:cNvPr>
          <p:cNvSpPr txBox="1"/>
          <p:nvPr/>
        </p:nvSpPr>
        <p:spPr>
          <a:xfrm>
            <a:off x="6318740" y="1062759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17</a:t>
            </a:r>
          </a:p>
          <a:p>
            <a:r>
              <a:rPr lang="en-US" dirty="0"/>
              <a:t>Down: 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5BF88-44EE-BE40-8F45-472F4D29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97" y="885096"/>
            <a:ext cx="3184878" cy="29268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55649-5ADE-4440-ACBC-DC923A888B79}"/>
              </a:ext>
            </a:extLst>
          </p:cNvPr>
          <p:cNvSpPr txBox="1"/>
          <p:nvPr/>
        </p:nvSpPr>
        <p:spPr>
          <a:xfrm>
            <a:off x="2747012" y="961008"/>
            <a:ext cx="21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UP: 45</a:t>
            </a:r>
          </a:p>
          <a:p>
            <a:r>
              <a:rPr lang="en-US" dirty="0"/>
              <a:t>Down: 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6A4AEA-E76E-E849-9CB0-9D01872D4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97" y="933153"/>
            <a:ext cx="3270506" cy="302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DE3126-AAC1-9545-9B9D-6F9A9216B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08" y="3816597"/>
            <a:ext cx="3204568" cy="3041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B9EE85-3773-694D-BCA3-17968AF0A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715" y="3963783"/>
            <a:ext cx="3289318" cy="291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298AA6-D6FA-6A40-8E1B-4C3AEB437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126" y="3945900"/>
            <a:ext cx="3084090" cy="2912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19B1E0-B046-0445-8CA5-D23178C7E6AD}"/>
              </a:ext>
            </a:extLst>
          </p:cNvPr>
          <p:cNvSpPr/>
          <p:nvPr/>
        </p:nvSpPr>
        <p:spPr>
          <a:xfrm>
            <a:off x="5297406" y="-59240"/>
            <a:ext cx="168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CompC1AvsC1B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1DD11-947A-4E42-A27D-E7165ECE0317}"/>
              </a:ext>
            </a:extLst>
          </p:cNvPr>
          <p:cNvSpPr/>
          <p:nvPr/>
        </p:nvSpPr>
        <p:spPr>
          <a:xfrm>
            <a:off x="4362849" y="591676"/>
            <a:ext cx="3636648" cy="35914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3A9EFC-E656-DA42-8883-B3AFD9BD72B4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Principal component analysis C1 vs 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7C74F-021A-8144-B080-735E21DC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59" y="309208"/>
            <a:ext cx="8153246" cy="65487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819B9C9-A7DE-304A-828C-57771964CB0C}"/>
              </a:ext>
            </a:extLst>
          </p:cNvPr>
          <p:cNvSpPr/>
          <p:nvPr/>
        </p:nvSpPr>
        <p:spPr>
          <a:xfrm rot="1572734">
            <a:off x="6317037" y="2687795"/>
            <a:ext cx="998162" cy="711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02601A-6D48-A94E-99D3-9AA2F14547BF}"/>
              </a:ext>
            </a:extLst>
          </p:cNvPr>
          <p:cNvSpPr/>
          <p:nvPr/>
        </p:nvSpPr>
        <p:spPr>
          <a:xfrm rot="9714836">
            <a:off x="8915686" y="599340"/>
            <a:ext cx="998162" cy="1141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6D0F2-B665-4B43-8A6E-8100A13FBBE9}"/>
              </a:ext>
            </a:extLst>
          </p:cNvPr>
          <p:cNvSpPr/>
          <p:nvPr/>
        </p:nvSpPr>
        <p:spPr>
          <a:xfrm>
            <a:off x="7504253" y="4252179"/>
            <a:ext cx="2693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</a:t>
            </a:r>
          </a:p>
          <a:p>
            <a:r>
              <a:rPr lang="en-US" dirty="0"/>
              <a:t>IWT_AP_R1</a:t>
            </a:r>
          </a:p>
          <a:p>
            <a:r>
              <a:rPr lang="en-US" dirty="0"/>
              <a:t>IWT_AP_R3</a:t>
            </a:r>
          </a:p>
          <a:p>
            <a:r>
              <a:rPr lang="en-US" dirty="0"/>
              <a:t>IWT_AP_R5</a:t>
            </a:r>
          </a:p>
          <a:p>
            <a:r>
              <a:rPr lang="en-US" dirty="0"/>
              <a:t>Adi_9_IR132H_AP_N6_R3</a:t>
            </a:r>
          </a:p>
        </p:txBody>
      </p:sp>
    </p:spTree>
    <p:extLst>
      <p:ext uri="{BB962C8B-B14F-4D97-AF65-F5344CB8AC3E}">
        <p14:creationId xmlns:p14="http://schemas.microsoft.com/office/powerpoint/2010/main" val="796881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7EA5D-F4AB-4F46-80AA-B26186C44F09}"/>
              </a:ext>
            </a:extLst>
          </p:cNvPr>
          <p:cNvSpPr txBox="1"/>
          <p:nvPr/>
        </p:nvSpPr>
        <p:spPr>
          <a:xfrm>
            <a:off x="1536775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26FC8-E9B8-D443-AEC0-71B4FFBD535F}"/>
              </a:ext>
            </a:extLst>
          </p:cNvPr>
          <p:cNvSpPr txBox="1"/>
          <p:nvPr/>
        </p:nvSpPr>
        <p:spPr>
          <a:xfrm>
            <a:off x="4985656" y="53271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A8597-0E51-8F4C-8EC1-310C4294EFB8}"/>
              </a:ext>
            </a:extLst>
          </p:cNvPr>
          <p:cNvSpPr txBox="1"/>
          <p:nvPr/>
        </p:nvSpPr>
        <p:spPr>
          <a:xfrm>
            <a:off x="8871416" y="591676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D9D2B-2631-1241-96B7-7FB874806342}"/>
              </a:ext>
            </a:extLst>
          </p:cNvPr>
          <p:cNvSpPr txBox="1"/>
          <p:nvPr/>
        </p:nvSpPr>
        <p:spPr>
          <a:xfrm rot="16200000">
            <a:off x="-1004111" y="4701188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0" y="-265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CompC1AvsC1B  </a:t>
            </a:r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 </a:t>
            </a:r>
          </a:p>
          <a:p>
            <a:pPr algn="ctr"/>
            <a:r>
              <a:rPr lang="en-US" b="1" u="sng" dirty="0"/>
              <a:t>(automatic </a:t>
            </a:r>
            <a:r>
              <a:rPr lang="en-US" b="1" u="sng" dirty="0" err="1"/>
              <a:t>thr</a:t>
            </a:r>
            <a:r>
              <a:rPr lang="en-US" b="1" u="sng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6F626-07FB-F545-B24D-6010701F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876" y="937001"/>
            <a:ext cx="3334248" cy="3135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023FA-1AEC-294F-878A-28FD8920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5" y="961008"/>
            <a:ext cx="3339921" cy="3111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21B18A-FF3B-EB48-A3A8-4FD7AFC9D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787" y="961008"/>
            <a:ext cx="3334248" cy="3144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203DCB-CFC5-8248-9CDD-236B6BBC1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36" y="4131594"/>
            <a:ext cx="3339921" cy="2639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13CBF-2BF2-6A4F-9136-C5A705ECB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24" y="4032442"/>
            <a:ext cx="3116200" cy="27389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007982-83AE-BE43-B648-E97B180A3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191" y="4245619"/>
            <a:ext cx="3171844" cy="25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42DB8-9A01-2F4E-85CD-A3DA41C1C6AE}"/>
              </a:ext>
            </a:extLst>
          </p:cNvPr>
          <p:cNvSpPr txBox="1"/>
          <p:nvPr/>
        </p:nvSpPr>
        <p:spPr>
          <a:xfrm rot="16200000">
            <a:off x="-1004111" y="2215081"/>
            <a:ext cx="26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LGG</a:t>
            </a:r>
          </a:p>
          <a:p>
            <a:pPr algn="ctr"/>
            <a:r>
              <a:rPr lang="en-US" b="1" u="sng" dirty="0"/>
              <a:t> IDH1 + TP53 + ATRX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B796-2E3A-464C-8354-7FBEFA2476F5}"/>
              </a:ext>
            </a:extLst>
          </p:cNvPr>
          <p:cNvSpPr txBox="1"/>
          <p:nvPr/>
        </p:nvSpPr>
        <p:spPr>
          <a:xfrm>
            <a:off x="2411599" y="-82087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CompC1AvsC1B </a:t>
            </a:r>
          </a:p>
          <a:p>
            <a:pPr algn="ctr"/>
            <a:r>
              <a:rPr lang="en-US" b="1" u="sng" dirty="0" err="1"/>
              <a:t>Coxph</a:t>
            </a:r>
            <a:r>
              <a:rPr lang="en-US" b="1" u="sng" dirty="0"/>
              <a:t> analysis using the genes DEGs </a:t>
            </a:r>
            <a:r>
              <a:rPr lang="en-US" b="1" u="sng" dirty="0" err="1"/>
              <a:t>q.value</a:t>
            </a:r>
            <a:r>
              <a:rPr lang="en-US" b="1" u="sng" dirty="0"/>
              <a:t> 0.05 and </a:t>
            </a:r>
            <a:r>
              <a:rPr lang="en-US" b="1" u="sng" dirty="0" err="1"/>
              <a:t>lfc</a:t>
            </a:r>
            <a:r>
              <a:rPr lang="en-US" b="1" u="sng" dirty="0"/>
              <a:t> 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8C2BB-AC71-8042-9D9B-C27359DEFBF5}"/>
              </a:ext>
            </a:extLst>
          </p:cNvPr>
          <p:cNvSpPr txBox="1"/>
          <p:nvPr/>
        </p:nvSpPr>
        <p:spPr>
          <a:xfrm>
            <a:off x="7564675" y="532714"/>
            <a:ext cx="41447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highlight>
                  <a:srgbClr val="008000"/>
                </a:highlight>
              </a:rPr>
              <a:t>Solution 2 (***)</a:t>
            </a:r>
          </a:p>
          <a:p>
            <a:endParaRPr lang="en-US" sz="2800" u="sng" dirty="0"/>
          </a:p>
          <a:p>
            <a:r>
              <a:rPr lang="en-US" sz="2800" dirty="0" err="1"/>
              <a:t>q.value</a:t>
            </a:r>
            <a:r>
              <a:rPr lang="en-US" sz="2800" dirty="0"/>
              <a:t> DEGs = 0.05</a:t>
            </a:r>
          </a:p>
          <a:p>
            <a:r>
              <a:rPr lang="en-US" sz="2800" dirty="0"/>
              <a:t>LFC DEGs= 2</a:t>
            </a:r>
          </a:p>
          <a:p>
            <a:r>
              <a:rPr lang="en-US" sz="2800" dirty="0"/>
              <a:t>C.O. = 0</a:t>
            </a:r>
          </a:p>
          <a:p>
            <a:r>
              <a:rPr lang="en-US" sz="2800" dirty="0"/>
              <a:t>p. value </a:t>
            </a:r>
            <a:r>
              <a:rPr lang="en-US" sz="2800" dirty="0" err="1"/>
              <a:t>coxph</a:t>
            </a:r>
            <a:r>
              <a:rPr lang="en-US" sz="2800" dirty="0"/>
              <a:t> = 0.01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65320-8683-0D40-A3B9-D871B5716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3"/>
          <a:stretch/>
        </p:blipFill>
        <p:spPr>
          <a:xfrm>
            <a:off x="641019" y="969241"/>
            <a:ext cx="6110856" cy="57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4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A86C5-30CE-C544-834D-2F54753A17E6}"/>
              </a:ext>
            </a:extLst>
          </p:cNvPr>
          <p:cNvSpPr/>
          <p:nvPr/>
        </p:nvSpPr>
        <p:spPr>
          <a:xfrm>
            <a:off x="0" y="12899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TCGA-R8-A6YH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3E6599-7DE3-8248-9300-58B6355912EE}"/>
              </a:ext>
            </a:extLst>
          </p:cNvPr>
          <p:cNvSpPr/>
          <p:nvPr/>
        </p:nvSpPr>
        <p:spPr>
          <a:xfrm>
            <a:off x="-1" y="596551"/>
            <a:ext cx="84316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&lt;- 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GDCquery_clinic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("TCGA-LGG", "clinical")</a:t>
            </a:r>
          </a:p>
          <a:p>
            <a:endParaRPr lang="en-GB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features_to_select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&lt;-c("submitter_id","days_to_death","days_to_last_follow_up","vital_status")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 clin.lgg2&lt;-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[,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colnames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)%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in%features_to_select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endParaRPr lang="en-GB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[grep(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clin.lgg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$</a:t>
            </a:r>
            <a:r>
              <a:rPr lang="en-GB" dirty="0"/>
              <a:t> </a:t>
            </a:r>
            <a:r>
              <a:rPr lang="en-GB" dirty="0" err="1"/>
              <a:t>submitter_id,</a:t>
            </a:r>
            <a:r>
              <a:rPr lang="en-GB" dirty="0" err="1">
                <a:solidFill>
                  <a:srgbClr val="000000"/>
                </a:solidFill>
                <a:latin typeface="Menlo" panose="020B0609030804020204" pitchFamily="49" charset="0"/>
              </a:rPr>
              <a:t>pattern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="TCGA-R8-A6YH"),]</a:t>
            </a:r>
          </a:p>
          <a:p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No sample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2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7244AE-340A-6B44-AC14-B770944D95CF}"/>
              </a:ext>
            </a:extLst>
          </p:cNvPr>
          <p:cNvSpPr/>
          <p:nvPr/>
        </p:nvSpPr>
        <p:spPr>
          <a:xfrm>
            <a:off x="3079897" y="-531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u="sng" dirty="0"/>
              <a:t>Number of genes DEGs between C1 and C2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BD40C-A33E-0845-A329-57367B6DCCE3}"/>
              </a:ext>
            </a:extLst>
          </p:cNvPr>
          <p:cNvSpPr txBox="1"/>
          <p:nvPr/>
        </p:nvSpPr>
        <p:spPr>
          <a:xfrm>
            <a:off x="416304" y="613042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November 11/11/2020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333406-4EFE-BC41-B988-F8AA93828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344614"/>
              </p:ext>
            </p:extLst>
          </p:nvPr>
        </p:nvGraphicFramePr>
        <p:xfrm>
          <a:off x="0" y="1043129"/>
          <a:ext cx="11872587" cy="92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6830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DESeq2_rmv5_Adi18_10_22_CSHS15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1668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3967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2550AAE-F2E7-394D-8B1A-C0932B2A347D}"/>
              </a:ext>
            </a:extLst>
          </p:cNvPr>
          <p:cNvSpPr txBox="1"/>
          <p:nvPr/>
        </p:nvSpPr>
        <p:spPr>
          <a:xfrm>
            <a:off x="416304" y="2076193"/>
            <a:ext cx="114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ighlight>
                  <a:srgbClr val="FFFF00"/>
                </a:highlight>
              </a:rPr>
              <a:t>Analysis February 02/04/2021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ECF2803-6036-594C-87F3-590C96A8C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84097"/>
              </p:ext>
            </p:extLst>
          </p:nvPr>
        </p:nvGraphicFramePr>
        <p:xfrm>
          <a:off x="0" y="2506280"/>
          <a:ext cx="11872587" cy="92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7022">
                  <a:extLst>
                    <a:ext uri="{9D8B030D-6E8A-4147-A177-3AD203B41FA5}">
                      <a16:colId xmlns:a16="http://schemas.microsoft.com/office/drawing/2014/main" val="2814633328"/>
                    </a:ext>
                  </a:extLst>
                </a:gridCol>
                <a:gridCol w="548104">
                  <a:extLst>
                    <a:ext uri="{9D8B030D-6E8A-4147-A177-3AD203B41FA5}">
                      <a16:colId xmlns:a16="http://schemas.microsoft.com/office/drawing/2014/main" val="3235398213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01927938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6329592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2170686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44625275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80523725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225773410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552766969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3439195487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937704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970475926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901581868"/>
                    </a:ext>
                  </a:extLst>
                </a:gridCol>
              </a:tblGrid>
              <a:tr h="68302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qval</a:t>
                      </a:r>
                      <a:endParaRPr lang="en-GB" sz="1200" b="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2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lfc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1e-04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77777"/>
                  </a:ext>
                </a:extLst>
              </a:tr>
              <a:tr h="239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adi_february_2021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60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6C49B56-9CEC-744E-A71D-54414D14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627" y="3744773"/>
            <a:ext cx="3479775" cy="34797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6FED88-97DB-444D-A975-EA7FA82C164F}"/>
              </a:ext>
            </a:extLst>
          </p:cNvPr>
          <p:cNvSpPr/>
          <p:nvPr/>
        </p:nvSpPr>
        <p:spPr>
          <a:xfrm>
            <a:off x="3569573" y="3655740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0.05 and </a:t>
            </a:r>
            <a:r>
              <a:rPr lang="en-US" b="1" dirty="0" err="1"/>
              <a:t>lfc</a:t>
            </a:r>
            <a:r>
              <a:rPr lang="en-US" b="1" dirty="0"/>
              <a:t> 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C04D2B-9FCD-534D-A254-A58C583C7C07}"/>
              </a:ext>
            </a:extLst>
          </p:cNvPr>
          <p:cNvSpPr/>
          <p:nvPr/>
        </p:nvSpPr>
        <p:spPr>
          <a:xfrm>
            <a:off x="3823545" y="4015165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167CA-F921-B24A-8847-E95711B2F620}"/>
              </a:ext>
            </a:extLst>
          </p:cNvPr>
          <p:cNvSpPr/>
          <p:nvPr/>
        </p:nvSpPr>
        <p:spPr>
          <a:xfrm>
            <a:off x="4395156" y="6477579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19%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5CD984-104A-9842-A1E3-2801A136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48" y="4025072"/>
            <a:ext cx="2750340" cy="27503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4FE257-B1A8-1945-A268-97F817D23361}"/>
              </a:ext>
            </a:extLst>
          </p:cNvPr>
          <p:cNvSpPr/>
          <p:nvPr/>
        </p:nvSpPr>
        <p:spPr>
          <a:xfrm>
            <a:off x="8281377" y="3534842"/>
            <a:ext cx="21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q.value</a:t>
            </a:r>
            <a:r>
              <a:rPr lang="en-US" b="1" dirty="0"/>
              <a:t> 0.01 and </a:t>
            </a:r>
            <a:r>
              <a:rPr lang="en-US" b="1" dirty="0" err="1"/>
              <a:t>lfc</a:t>
            </a:r>
            <a:r>
              <a:rPr lang="en-US" b="1" dirty="0"/>
              <a:t> 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3B793F-5D03-1449-8025-8CF029387EC3}"/>
              </a:ext>
            </a:extLst>
          </p:cNvPr>
          <p:cNvSpPr/>
          <p:nvPr/>
        </p:nvSpPr>
        <p:spPr>
          <a:xfrm>
            <a:off x="8535349" y="3894267"/>
            <a:ext cx="1503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u="sng" dirty="0"/>
              <a:t>(</a:t>
            </a:r>
            <a:r>
              <a:rPr lang="en-US" sz="1100" b="1" u="sng" dirty="0" err="1"/>
              <a:t>Ceccarelli</a:t>
            </a:r>
            <a:r>
              <a:rPr lang="en-US" sz="1100" b="1" u="sng" dirty="0"/>
              <a:t> size </a:t>
            </a:r>
            <a:r>
              <a:rPr lang="en-US" sz="1100" b="1" dirty="0"/>
              <a:t>= 2274)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444DBB-84DE-224C-AEAE-F9FE543040FA}"/>
              </a:ext>
            </a:extLst>
          </p:cNvPr>
          <p:cNvSpPr/>
          <p:nvPr/>
        </p:nvSpPr>
        <p:spPr>
          <a:xfrm>
            <a:off x="9199641" y="6477579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47986A-13A5-2D4F-A3E2-F3DE6FC3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82" y="735724"/>
            <a:ext cx="4081517" cy="6122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67C30-1B1F-354D-A264-ECEE5DD2BDBF}"/>
              </a:ext>
            </a:extLst>
          </p:cNvPr>
          <p:cNvSpPr txBox="1"/>
          <p:nvPr/>
        </p:nvSpPr>
        <p:spPr>
          <a:xfrm>
            <a:off x="7977352" y="1093076"/>
            <a:ext cx="1513489" cy="378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n. genes= 972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19139-D140-FD4C-BF76-1C92708E4BD9}"/>
              </a:ext>
            </a:extLst>
          </p:cNvPr>
          <p:cNvSpPr txBox="1"/>
          <p:nvPr/>
        </p:nvSpPr>
        <p:spPr>
          <a:xfrm>
            <a:off x="2481862" y="-2249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</p:spTree>
    <p:extLst>
      <p:ext uri="{BB962C8B-B14F-4D97-AF65-F5344CB8AC3E}">
        <p14:creationId xmlns:p14="http://schemas.microsoft.com/office/powerpoint/2010/main" val="189251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A02A779-C624-6047-9BDE-910218C1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08"/>
            <a:ext cx="7753865" cy="6203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E270BE-11D8-8B4E-B264-9B774C2B4394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9DA2B-A2E3-3441-B0A4-1245DC221FD0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A97AAC-5FE1-8E46-A60B-CD2D5751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517" y="691462"/>
            <a:ext cx="3614070" cy="3658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3DE03-CF62-574E-ADD3-59CCE35D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289" y="4547625"/>
            <a:ext cx="2204265" cy="1420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7198B6-8DD9-2042-BF4C-4D9DBA846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505" y="4349916"/>
            <a:ext cx="2630495" cy="23601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0B93F1-A9AA-3C4A-AA10-90AA2EED29D4}"/>
              </a:ext>
            </a:extLst>
          </p:cNvPr>
          <p:cNvSpPr txBox="1"/>
          <p:nvPr/>
        </p:nvSpPr>
        <p:spPr>
          <a:xfrm>
            <a:off x="2289795" y="369332"/>
            <a:ext cx="317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n.genes</a:t>
            </a:r>
            <a:r>
              <a:rPr lang="en-US" dirty="0"/>
              <a:t>= 797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71C37-D4AE-3248-BA51-06820F4F0488}"/>
              </a:ext>
            </a:extLst>
          </p:cNvPr>
          <p:cNvSpPr txBox="1"/>
          <p:nvPr/>
        </p:nvSpPr>
        <p:spPr>
          <a:xfrm>
            <a:off x="8766301" y="211520"/>
            <a:ext cx="241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GBM + LGG </a:t>
            </a:r>
          </a:p>
          <a:p>
            <a:pPr algn="ctr"/>
            <a:r>
              <a:rPr lang="en-US" sz="1200" u="sng" dirty="0"/>
              <a:t>(IDH1 + ATRX + TP53 vs REST)</a:t>
            </a:r>
          </a:p>
        </p:txBody>
      </p:sp>
    </p:spTree>
    <p:extLst>
      <p:ext uri="{BB962C8B-B14F-4D97-AF65-F5344CB8AC3E}">
        <p14:creationId xmlns:p14="http://schemas.microsoft.com/office/powerpoint/2010/main" val="152340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10FF9B2-6EAF-8643-8EDD-56AA3396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780"/>
            <a:ext cx="6197429" cy="4957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C19F4-0FB9-8B4B-BD68-5A4752A253AF}"/>
              </a:ext>
            </a:extLst>
          </p:cNvPr>
          <p:cNvSpPr txBox="1"/>
          <p:nvPr/>
        </p:nvSpPr>
        <p:spPr>
          <a:xfrm>
            <a:off x="1059849" y="1062681"/>
            <a:ext cx="407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regulated genes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8C0E8-4474-674C-8E40-3ED385B922AE}"/>
              </a:ext>
            </a:extLst>
          </p:cNvPr>
          <p:cNvSpPr txBox="1"/>
          <p:nvPr/>
        </p:nvSpPr>
        <p:spPr>
          <a:xfrm>
            <a:off x="2545492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A776B-958F-0648-86F1-9C1FA9A9E8B8}"/>
              </a:ext>
            </a:extLst>
          </p:cNvPr>
          <p:cNvSpPr txBox="1"/>
          <p:nvPr/>
        </p:nvSpPr>
        <p:spPr>
          <a:xfrm>
            <a:off x="7600692" y="1062681"/>
            <a:ext cx="407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Down regulated genes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B909420-A044-CF4F-947B-276460A8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72" y="1578780"/>
            <a:ext cx="6398228" cy="5118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4273C1-298A-1546-B7A8-D1D45E50C6CD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GBM + LGG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E2BFE3-C2CC-DA41-8D5D-D2873C65D214}"/>
              </a:ext>
            </a:extLst>
          </p:cNvPr>
          <p:cNvSpPr/>
          <p:nvPr/>
        </p:nvSpPr>
        <p:spPr>
          <a:xfrm>
            <a:off x="10394730" y="2301766"/>
            <a:ext cx="388883" cy="3815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8190EB-0083-7D4F-80D3-DCA820D4D029}"/>
              </a:ext>
            </a:extLst>
          </p:cNvPr>
          <p:cNvSpPr/>
          <p:nvPr/>
        </p:nvSpPr>
        <p:spPr>
          <a:xfrm>
            <a:off x="3132083" y="2043126"/>
            <a:ext cx="368597" cy="3815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9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1CFAB4-3A51-3542-A8DE-2C940000989C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0BF3-BAB3-7140-B7F1-193B9E33586B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E702A10-09A1-C349-84A4-94601333D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7"/>
          <a:stretch/>
        </p:blipFill>
        <p:spPr>
          <a:xfrm>
            <a:off x="0" y="804559"/>
            <a:ext cx="7737904" cy="591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5104F-B818-3646-B19A-5456C877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179" y="804559"/>
            <a:ext cx="3157370" cy="3186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0C071-C571-184F-A579-FA70C1A1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54" y="4361934"/>
            <a:ext cx="2478060" cy="1820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EFEFE-4F3A-8943-950E-B320C302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214" y="4431784"/>
            <a:ext cx="2449856" cy="2386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16FFBC-6611-554C-9C4D-059F5BFC4C84}"/>
              </a:ext>
            </a:extLst>
          </p:cNvPr>
          <p:cNvSpPr/>
          <p:nvPr/>
        </p:nvSpPr>
        <p:spPr>
          <a:xfrm>
            <a:off x="4195482" y="1568824"/>
            <a:ext cx="1900518" cy="46138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15C7B-5211-1C4C-8C77-B1DE89A2BDBE}"/>
              </a:ext>
            </a:extLst>
          </p:cNvPr>
          <p:cNvSpPr/>
          <p:nvPr/>
        </p:nvSpPr>
        <p:spPr>
          <a:xfrm>
            <a:off x="2312893" y="1571817"/>
            <a:ext cx="367554" cy="46138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FF76A-3C54-1C44-BCBA-3253584B7180}"/>
              </a:ext>
            </a:extLst>
          </p:cNvPr>
          <p:cNvSpPr txBox="1"/>
          <p:nvPr/>
        </p:nvSpPr>
        <p:spPr>
          <a:xfrm>
            <a:off x="3332480" y="617717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only the samples with TRIPLE mutations</a:t>
            </a:r>
          </a:p>
        </p:txBody>
      </p:sp>
    </p:spTree>
    <p:extLst>
      <p:ext uri="{BB962C8B-B14F-4D97-AF65-F5344CB8AC3E}">
        <p14:creationId xmlns:p14="http://schemas.microsoft.com/office/powerpoint/2010/main" val="396300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F98D263-C4ED-2841-B55C-FE91BAE49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0"/>
          <a:stretch/>
        </p:blipFill>
        <p:spPr>
          <a:xfrm>
            <a:off x="0" y="1371600"/>
            <a:ext cx="6450227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6CB60-3FB9-2E4B-BF17-86122EBDF5F3}"/>
              </a:ext>
            </a:extLst>
          </p:cNvPr>
          <p:cNvSpPr txBox="1"/>
          <p:nvPr/>
        </p:nvSpPr>
        <p:spPr>
          <a:xfrm>
            <a:off x="2471351" y="0"/>
            <a:ext cx="79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Differentially express genes between C1 vs C2 (</a:t>
            </a:r>
            <a:r>
              <a:rPr lang="en-US" u="sng" dirty="0" err="1"/>
              <a:t>q.value</a:t>
            </a:r>
            <a:r>
              <a:rPr lang="en-US" u="sng" dirty="0"/>
              <a:t> 0.01 – 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A5855-64BA-4B40-B502-012176B9D5E2}"/>
              </a:ext>
            </a:extLst>
          </p:cNvPr>
          <p:cNvSpPr txBox="1"/>
          <p:nvPr/>
        </p:nvSpPr>
        <p:spPr>
          <a:xfrm>
            <a:off x="0" y="28557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LGG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C56AF-915A-5649-A909-E9FFBA514534}"/>
              </a:ext>
            </a:extLst>
          </p:cNvPr>
          <p:cNvSpPr txBox="1"/>
          <p:nvPr/>
        </p:nvSpPr>
        <p:spPr>
          <a:xfrm>
            <a:off x="1059848" y="1062681"/>
            <a:ext cx="46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UP regulated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EDF05-73DF-A74D-B329-4025DBA81982}"/>
              </a:ext>
            </a:extLst>
          </p:cNvPr>
          <p:cNvSpPr txBox="1"/>
          <p:nvPr/>
        </p:nvSpPr>
        <p:spPr>
          <a:xfrm>
            <a:off x="6982853" y="1062681"/>
            <a:ext cx="46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DOWN regulated genes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5A3673C-DE11-3743-8A05-728F9E510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4"/>
          <a:stretch/>
        </p:blipFill>
        <p:spPr>
          <a:xfrm>
            <a:off x="6096000" y="1599515"/>
            <a:ext cx="6096000" cy="50305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46FE96-CF14-4349-8625-907460F21557}"/>
              </a:ext>
            </a:extLst>
          </p:cNvPr>
          <p:cNvSpPr/>
          <p:nvPr/>
        </p:nvSpPr>
        <p:spPr>
          <a:xfrm>
            <a:off x="3941482" y="1599304"/>
            <a:ext cx="681318" cy="46138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6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D675E21CEB6947874B696390DB8600" ma:contentTypeVersion="13" ma:contentTypeDescription="Create a new document." ma:contentTypeScope="" ma:versionID="c39c010fad89b4efdc1a67558fa6e21c">
  <xsd:schema xmlns:xsd="http://www.w3.org/2001/XMLSchema" xmlns:xs="http://www.w3.org/2001/XMLSchema" xmlns:p="http://schemas.microsoft.com/office/2006/metadata/properties" xmlns:ns3="202bafab-2fec-4223-b48f-575774eae2a8" xmlns:ns4="3164bd01-03ba-4440-9180-e2fbbdcbb452" targetNamespace="http://schemas.microsoft.com/office/2006/metadata/properties" ma:root="true" ma:fieldsID="e88fbe07e4d5a9c56e3ed8a894be95c2" ns3:_="" ns4:_="">
    <xsd:import namespace="202bafab-2fec-4223-b48f-575774eae2a8"/>
    <xsd:import namespace="3164bd01-03ba-4440-9180-e2fbbdcbb4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bafab-2fec-4223-b48f-575774eae2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64bd01-03ba-4440-9180-e2fbbdcbb45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6584BE-3A34-4D39-B2D3-52A521F1F6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C096E8-C292-4126-98B1-BE55538FEF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bafab-2fec-4223-b48f-575774eae2a8"/>
    <ds:schemaRef ds:uri="3164bd01-03ba-4440-9180-e2fbbdcb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A5F217-16E7-46CF-8553-CC18886F5910}">
  <ds:schemaRefs>
    <ds:schemaRef ds:uri="http://www.w3.org/XML/1998/namespace"/>
    <ds:schemaRef ds:uri="http://schemas.openxmlformats.org/package/2006/metadata/core-properties"/>
    <ds:schemaRef ds:uri="http://purl.org/dc/dcmitype/"/>
    <ds:schemaRef ds:uri="202bafab-2fec-4223-b48f-575774eae2a8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3164bd01-03ba-4440-9180-e2fbbdcbb4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995</Words>
  <Application>Microsoft Office PowerPoint</Application>
  <PresentationFormat>Widescreen</PresentationFormat>
  <Paragraphs>308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C1 vs C2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C1A vs C1B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Malagoli Tagliazucchi, Guidantonio</dc:creator>
  <cp:lastModifiedBy>Shroff, Aditya</cp:lastModifiedBy>
  <cp:revision>148</cp:revision>
  <dcterms:created xsi:type="dcterms:W3CDTF">2021-02-04T08:58:34Z</dcterms:created>
  <dcterms:modified xsi:type="dcterms:W3CDTF">2021-03-30T15:08:30Z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0x01010018D675E21CEB6947874B696390DB8600</vt:lpwstr>
  </property>
</Properties>
</file>